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57" r:id="rId4"/>
    <p:sldId id="260" r:id="rId5"/>
    <p:sldId id="262" r:id="rId6"/>
    <p:sldId id="258" r:id="rId7"/>
    <p:sldId id="259" r:id="rId8"/>
    <p:sldId id="270" r:id="rId9"/>
    <p:sldId id="263" r:id="rId10"/>
    <p:sldId id="264" r:id="rId11"/>
    <p:sldId id="269" r:id="rId12"/>
    <p:sldId id="267" r:id="rId13"/>
    <p:sldId id="265" r:id="rId14"/>
    <p:sldId id="266" r:id="rId15"/>
    <p:sldId id="268"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55" d="100"/>
          <a:sy n="55" d="100"/>
        </p:scale>
        <p:origin x="-1464" y="-90"/>
      </p:cViewPr>
      <p:guideLst>
        <p:guide orient="horz" pos="2160"/>
        <p:guide pos="2880"/>
      </p:guideLst>
    </p:cSldViewPr>
  </p:slideViewPr>
  <p:outlineViewPr>
    <p:cViewPr>
      <p:scale>
        <a:sx n="33" d="100"/>
        <a:sy n="33" d="100"/>
      </p:scale>
      <p:origin x="0" y="90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4" y="3810002"/>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2"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2"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2" y="3675529"/>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3" y="3643090"/>
            <a:ext cx="2729951"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9"/>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5B106E36-FD25-4E2D-B0AA-010F637433A0}" type="datetimeFigureOut">
              <a:rPr lang="ru-RU" smtClean="0"/>
              <a:pPr/>
              <a:t>22.03.2020</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2"/>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6"/>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6"/>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7"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7"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5B106E36-FD25-4E2D-B0AA-010F637433A0}" type="datetimeFigureOut">
              <a:rPr lang="ru-RU" smtClean="0"/>
              <a:pPr/>
              <a:t>22.03.2020</a:t>
            </a:fld>
            <a:endParaRPr lang="ru-RU"/>
          </a:p>
        </p:txBody>
      </p:sp>
      <p:sp>
        <p:nvSpPr>
          <p:cNvPr id="27" name="Номер слайда 26"/>
          <p:cNvSpPr>
            <a:spLocks noGrp="1"/>
          </p:cNvSpPr>
          <p:nvPr>
            <p:ph type="sldNum" sz="quarter" idx="11"/>
          </p:nvPr>
        </p:nvSpPr>
        <p:spPr/>
        <p:txBody>
          <a:bodyPr rtlCol="0"/>
          <a:lstStyle/>
          <a:p>
            <a:fld id="{725C68B6-61C2-468F-89AB-4B9F7531AA68}"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5B106E36-FD25-4E2D-B0AA-010F637433A0}" type="datetimeFigureOut">
              <a:rPr lang="ru-RU" smtClean="0"/>
              <a:pPr/>
              <a:t>22.03.2020</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22.03.2020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6" y="1109162"/>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10"/>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22.03.2020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20"/>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2" y="308278"/>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4" y="360248"/>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2" y="440114"/>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7"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5" y="-2001"/>
            <a:ext cx="57627"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B106E36-FD25-4E2D-B0AA-010F637433A0}" type="datetimeFigureOut">
              <a:rPr lang="ru-RU" smtClean="0"/>
              <a:pPr/>
              <a:t>22.03.2020</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0033" y="2214556"/>
            <a:ext cx="8458200" cy="1470025"/>
          </a:xfrm>
        </p:spPr>
        <p:txBody>
          <a:bodyPr>
            <a:normAutofit fontScale="90000"/>
          </a:bodyPr>
          <a:lstStyle/>
          <a:p>
            <a:r>
              <a:rPr lang="en-US" sz="5400" dirty="0" smtClean="0"/>
              <a:t>Ni-Cu-PGE(</a:t>
            </a:r>
            <a:r>
              <a:rPr lang="en-US" sz="5400" dirty="0" err="1" smtClean="0"/>
              <a:t>platinoids</a:t>
            </a:r>
            <a:r>
              <a:rPr lang="en-US" sz="5400" dirty="0" smtClean="0"/>
              <a:t>)</a:t>
            </a:r>
            <a:r>
              <a:rPr lang="en-US" dirty="0" smtClean="0"/>
              <a:t> deposits</a:t>
            </a:r>
            <a:endParaRPr lang="ru-RU" dirty="0"/>
          </a:p>
        </p:txBody>
      </p:sp>
      <p:sp>
        <p:nvSpPr>
          <p:cNvPr id="4" name="Подзаголовок 3"/>
          <p:cNvSpPr>
            <a:spLocks noGrp="1"/>
          </p:cNvSpPr>
          <p:nvPr>
            <p:ph type="subTitle" idx="1"/>
          </p:nvPr>
        </p:nvSpPr>
        <p:spPr/>
        <p:txBody>
          <a:bodyPr/>
          <a:lstStyle/>
          <a:p>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l="22511" t="26367" r="23133" b="24805"/>
          <a:stretch>
            <a:fillRect/>
          </a:stretch>
        </p:blipFill>
        <p:spPr bwMode="auto">
          <a:xfrm>
            <a:off x="0" y="701216"/>
            <a:ext cx="9144000" cy="5299553"/>
          </a:xfrm>
          <a:prstGeom prst="rect">
            <a:avLst/>
          </a:prstGeom>
          <a:noFill/>
          <a:ln w="9525">
            <a:noFill/>
            <a:miter lim="800000"/>
            <a:headEnd/>
            <a:tailEnd/>
          </a:ln>
          <a:effectLst/>
        </p:spPr>
      </p:pic>
      <p:sp>
        <p:nvSpPr>
          <p:cNvPr id="5" name="TextBox 4"/>
          <p:cNvSpPr txBox="1"/>
          <p:nvPr/>
        </p:nvSpPr>
        <p:spPr>
          <a:xfrm>
            <a:off x="785787" y="6215083"/>
            <a:ext cx="7286676" cy="369332"/>
          </a:xfrm>
          <a:prstGeom prst="rect">
            <a:avLst/>
          </a:prstGeom>
          <a:noFill/>
        </p:spPr>
        <p:txBody>
          <a:bodyPr wrap="square" rtlCol="0">
            <a:spAutoFit/>
          </a:bodyPr>
          <a:lstStyle/>
          <a:p>
            <a:pPr algn="ctr"/>
            <a:r>
              <a:rPr lang="en-US" dirty="0" smtClean="0"/>
              <a:t>Locations of the Ni-Cu-PGE, Cr, and Fe-Ti oxide deposits</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1" y="714356"/>
            <a:ext cx="8229600" cy="1066800"/>
          </a:xfrm>
        </p:spPr>
        <p:txBody>
          <a:bodyPr/>
          <a:lstStyle/>
          <a:p>
            <a:r>
              <a:rPr lang="en-US" dirty="0" smtClean="0"/>
              <a:t>Ni-Cu-PGE deposits</a:t>
            </a:r>
            <a:endParaRPr lang="ru-RU" dirty="0"/>
          </a:p>
        </p:txBody>
      </p:sp>
      <p:sp>
        <p:nvSpPr>
          <p:cNvPr id="3" name="Содержимое 2"/>
          <p:cNvSpPr>
            <a:spLocks noGrp="1"/>
          </p:cNvSpPr>
          <p:nvPr>
            <p:ph idx="1"/>
          </p:nvPr>
        </p:nvSpPr>
        <p:spPr>
          <a:xfrm>
            <a:off x="428596" y="1500174"/>
            <a:ext cx="8229600" cy="4325112"/>
          </a:xfrm>
        </p:spPr>
        <p:txBody>
          <a:bodyPr>
            <a:noAutofit/>
          </a:bodyPr>
          <a:lstStyle/>
          <a:p>
            <a:pPr marL="0" indent="109538">
              <a:buNone/>
            </a:pPr>
            <a:r>
              <a:rPr lang="ru-RU" sz="1600" dirty="0" smtClean="0"/>
              <a:t>    </a:t>
            </a:r>
            <a:r>
              <a:rPr lang="en-US" sz="1600" dirty="0" smtClean="0"/>
              <a:t>Several types of sulfide-rich Ni-Cu-PGE deposits exist, with virtually all characterized by sulfide assemblages composed principally of </a:t>
            </a:r>
            <a:r>
              <a:rPr lang="en-US" sz="1600" dirty="0" err="1" smtClean="0"/>
              <a:t>pyrrhotite</a:t>
            </a:r>
            <a:r>
              <a:rPr lang="en-US" sz="1600" dirty="0" smtClean="0"/>
              <a:t>, chalcopyrite, </a:t>
            </a:r>
            <a:r>
              <a:rPr lang="en-US" sz="1600" dirty="0" err="1" smtClean="0"/>
              <a:t>pentlandite</a:t>
            </a:r>
            <a:r>
              <a:rPr lang="en-US" sz="1600" dirty="0" smtClean="0"/>
              <a:t>, 6 </a:t>
            </a:r>
            <a:r>
              <a:rPr lang="en-US" sz="1600" dirty="0" err="1" smtClean="0"/>
              <a:t>cubanite</a:t>
            </a:r>
            <a:r>
              <a:rPr lang="en-US" sz="1600" dirty="0" smtClean="0"/>
              <a:t> or pyrite. Textures of mineralization include finely-disseminated sulfide minerals, sulfide globules, </a:t>
            </a:r>
            <a:r>
              <a:rPr lang="en-US" sz="1600" dirty="0" err="1" smtClean="0"/>
              <a:t>nettextured</a:t>
            </a:r>
            <a:r>
              <a:rPr lang="en-US" sz="1600" dirty="0" smtClean="0"/>
              <a:t> assemblages where interstices between silicate minerals are rich in sulfides, and massive sulfide accumulations. Ore tonnage and grade may vary greatly (Fig. 2). </a:t>
            </a:r>
            <a:r>
              <a:rPr lang="en-US" sz="1600" dirty="0" err="1" smtClean="0"/>
              <a:t>Komatiite</a:t>
            </a:r>
            <a:r>
              <a:rPr lang="en-US" sz="1600" dirty="0" smtClean="0"/>
              <a:t>-hosted mineralization is typically mined for Ni only, and is found near the base of lava flows or within spatially associated </a:t>
            </a:r>
            <a:r>
              <a:rPr lang="en-US" sz="1600" dirty="0" err="1" smtClean="0"/>
              <a:t>subvolcanic</a:t>
            </a:r>
            <a:r>
              <a:rPr lang="en-US" sz="1600" dirty="0" smtClean="0"/>
              <a:t> intrusive rocks. Low- to intermediate-tonnage deposits are associated with small intrusions that are part of magma conduit systems</a:t>
            </a:r>
            <a:r>
              <a:rPr lang="ru-RU" sz="1600" dirty="0" smtClean="0"/>
              <a:t>. </a:t>
            </a:r>
            <a:r>
              <a:rPr lang="en-US" sz="1600" dirty="0" smtClean="0"/>
              <a:t>These ore types are exploited for Ni, Cu, Co, and variable amounts of PGEs. Examples include </a:t>
            </a:r>
            <a:r>
              <a:rPr lang="en-US" sz="1600" dirty="0" err="1" smtClean="0"/>
              <a:t>Voisey’s</a:t>
            </a:r>
            <a:r>
              <a:rPr lang="en-US" sz="1600" dirty="0" smtClean="0"/>
              <a:t> Bay, Eagle, Tamarack, </a:t>
            </a:r>
            <a:r>
              <a:rPr lang="en-US" sz="1600" dirty="0" err="1" smtClean="0"/>
              <a:t>Xiarihamu</a:t>
            </a:r>
            <a:r>
              <a:rPr lang="en-US" sz="1600" dirty="0" smtClean="0"/>
              <a:t>, and several other small occurrences in China</a:t>
            </a:r>
            <a:r>
              <a:rPr lang="ru-RU" sz="1600" dirty="0" smtClean="0"/>
              <a:t>.</a:t>
            </a:r>
            <a:r>
              <a:rPr lang="en-US" sz="1600" dirty="0" smtClean="0"/>
              <a:t> Mineralized sills in the </a:t>
            </a:r>
            <a:r>
              <a:rPr lang="en-US" sz="1600" dirty="0" err="1" smtClean="0"/>
              <a:t>Noril’sk</a:t>
            </a:r>
            <a:r>
              <a:rPr lang="en-US" sz="1600" dirty="0" smtClean="0"/>
              <a:t> district of Siberia and in the </a:t>
            </a:r>
            <a:r>
              <a:rPr lang="en-US" sz="1600" dirty="0" err="1" smtClean="0"/>
              <a:t>Alxa</a:t>
            </a:r>
            <a:r>
              <a:rPr lang="en-US" sz="1600" dirty="0" smtClean="0"/>
              <a:t> district of Gansu Province, China are also interpreted as magma conduits but the tonnage of the deposits is large (Fig.  2). Disseminated sulfide mineralization that occurs near the base of composite intrusions includes deposits of the Duluth Complex and the </a:t>
            </a:r>
            <a:r>
              <a:rPr lang="en-US" sz="1600" dirty="0" err="1" smtClean="0"/>
              <a:t>Platreef</a:t>
            </a:r>
            <a:r>
              <a:rPr lang="en-US" sz="1600" dirty="0" smtClean="0"/>
              <a:t> of the </a:t>
            </a:r>
            <a:r>
              <a:rPr lang="en-US" sz="1600" dirty="0" err="1" smtClean="0"/>
              <a:t>Bushveld</a:t>
            </a:r>
            <a:r>
              <a:rPr lang="en-US" sz="1600" dirty="0" smtClean="0"/>
              <a:t> Complex</a:t>
            </a:r>
            <a:r>
              <a:rPr lang="ru-RU" sz="1600" dirty="0" smtClean="0"/>
              <a:t>.</a:t>
            </a:r>
            <a:r>
              <a:rPr lang="en-US" sz="1600" dirty="0" smtClean="0"/>
              <a:t> The large-tonnage deposits of the world-famous Sudbury Intrusive Complex represent the sole example of massive sulfide accumulations in </a:t>
            </a:r>
            <a:r>
              <a:rPr lang="en-US" sz="1600" dirty="0" err="1" smtClean="0"/>
              <a:t>embayments</a:t>
            </a:r>
            <a:r>
              <a:rPr lang="en-US" sz="1600" dirty="0" smtClean="0"/>
              <a:t> and fractures beneath an impact-produced melt sheet. Fig. 3 from Maier (2005) summarizes the relative </a:t>
            </a:r>
            <a:r>
              <a:rPr lang="en-US" sz="1600" dirty="0" err="1" smtClean="0"/>
              <a:t>stratigraphic</a:t>
            </a:r>
            <a:r>
              <a:rPr lang="en-US" sz="1600" dirty="0" smtClean="0"/>
              <a:t> positions of both Ni-Cu-rich and PGE-rich deposits.</a:t>
            </a:r>
            <a:endParaRPr lang="ru-RU"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l="24158" t="21484" r="29722" b="18945"/>
          <a:stretch>
            <a:fillRect/>
          </a:stretch>
        </p:blipFill>
        <p:spPr bwMode="auto">
          <a:xfrm>
            <a:off x="785787" y="714356"/>
            <a:ext cx="7215239" cy="5239665"/>
          </a:xfrm>
          <a:prstGeom prst="rect">
            <a:avLst/>
          </a:prstGeom>
          <a:noFill/>
          <a:ln w="9525">
            <a:noFill/>
            <a:miter lim="800000"/>
            <a:headEnd/>
            <a:tailEnd/>
          </a:ln>
          <a:effectLst/>
        </p:spPr>
      </p:pic>
      <p:sp>
        <p:nvSpPr>
          <p:cNvPr id="5" name="TextBox 4"/>
          <p:cNvSpPr txBox="1"/>
          <p:nvPr/>
        </p:nvSpPr>
        <p:spPr>
          <a:xfrm>
            <a:off x="928663" y="5857894"/>
            <a:ext cx="6858048" cy="369332"/>
          </a:xfrm>
          <a:prstGeom prst="rect">
            <a:avLst/>
          </a:prstGeom>
          <a:noFill/>
        </p:spPr>
        <p:txBody>
          <a:bodyPr wrap="square" rtlCol="0">
            <a:spAutoFit/>
          </a:bodyPr>
          <a:lstStyle/>
          <a:p>
            <a:pPr algn="ctr"/>
            <a:r>
              <a:rPr lang="en-US" dirty="0" smtClean="0"/>
              <a:t>Figure 2. Grade and tonnage of several Ni deposits</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l="19766" t="15625" r="19290" b="32226"/>
          <a:stretch>
            <a:fillRect/>
          </a:stretch>
        </p:blipFill>
        <p:spPr bwMode="auto">
          <a:xfrm>
            <a:off x="214285" y="1214424"/>
            <a:ext cx="8375103" cy="4029100"/>
          </a:xfrm>
          <a:prstGeom prst="rect">
            <a:avLst/>
          </a:prstGeom>
          <a:noFill/>
          <a:ln w="9525">
            <a:noFill/>
            <a:miter lim="800000"/>
            <a:headEnd/>
            <a:tailEnd/>
          </a:ln>
          <a:effectLst/>
        </p:spPr>
      </p:pic>
      <p:sp>
        <p:nvSpPr>
          <p:cNvPr id="5" name="TextBox 4"/>
          <p:cNvSpPr txBox="1"/>
          <p:nvPr/>
        </p:nvSpPr>
        <p:spPr>
          <a:xfrm>
            <a:off x="571472" y="5715016"/>
            <a:ext cx="7715304" cy="646331"/>
          </a:xfrm>
          <a:prstGeom prst="rect">
            <a:avLst/>
          </a:prstGeom>
          <a:noFill/>
        </p:spPr>
        <p:txBody>
          <a:bodyPr wrap="square" rtlCol="0">
            <a:spAutoFit/>
          </a:bodyPr>
          <a:lstStyle/>
          <a:p>
            <a:pPr algn="ctr"/>
            <a:r>
              <a:rPr lang="en-US" dirty="0" smtClean="0"/>
              <a:t>Figure 3. Schematic representation of PGE-rich reefs in layered intrusions (A) and Ni-Cu-PGE deposits in conduits (B)</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Ni-Cu-PGE deposits</a:t>
            </a:r>
            <a:endParaRPr lang="ru-RU" dirty="0"/>
          </a:p>
        </p:txBody>
      </p:sp>
      <p:sp>
        <p:nvSpPr>
          <p:cNvPr id="3" name="Содержимое 2"/>
          <p:cNvSpPr>
            <a:spLocks noGrp="1"/>
          </p:cNvSpPr>
          <p:nvPr>
            <p:ph idx="1"/>
          </p:nvPr>
        </p:nvSpPr>
        <p:spPr/>
        <p:txBody>
          <a:bodyPr>
            <a:normAutofit fontScale="85000" lnSpcReduction="20000"/>
          </a:bodyPr>
          <a:lstStyle/>
          <a:p>
            <a:r>
              <a:rPr lang="en-US" dirty="0" smtClean="0"/>
              <a:t>Sulfide mineralization associated with </a:t>
            </a:r>
            <a:r>
              <a:rPr lang="en-US" dirty="0" err="1" smtClean="0"/>
              <a:t>komatiites</a:t>
            </a:r>
            <a:r>
              <a:rPr lang="en-US" dirty="0" smtClean="0"/>
              <a:t> may be massive or may fill interstices between </a:t>
            </a:r>
            <a:r>
              <a:rPr lang="en-US" dirty="0" err="1" smtClean="0"/>
              <a:t>spinifex</a:t>
            </a:r>
            <a:r>
              <a:rPr lang="en-US" dirty="0" smtClean="0"/>
              <a:t> olivine plates. Troughs below </a:t>
            </a:r>
            <a:r>
              <a:rPr lang="en-US" dirty="0" err="1" smtClean="0"/>
              <a:t>komatiite</a:t>
            </a:r>
            <a:r>
              <a:rPr lang="en-US" dirty="0" smtClean="0"/>
              <a:t> flows attest to the elevated temperatures of the Mg-rich magma flows and the process of </a:t>
            </a:r>
            <a:r>
              <a:rPr lang="en-US" dirty="0" err="1" smtClean="0"/>
              <a:t>thermomechanical</a:t>
            </a:r>
            <a:r>
              <a:rPr lang="en-US" dirty="0" smtClean="0"/>
              <a:t> erosion. </a:t>
            </a:r>
            <a:r>
              <a:rPr lang="en-US" dirty="0" err="1" smtClean="0"/>
              <a:t>Lesher</a:t>
            </a:r>
            <a:r>
              <a:rPr lang="en-US" dirty="0" smtClean="0"/>
              <a:t> and </a:t>
            </a:r>
            <a:r>
              <a:rPr lang="en-US" dirty="0" err="1" smtClean="0"/>
              <a:t>Keays</a:t>
            </a:r>
            <a:r>
              <a:rPr lang="en-US" dirty="0" smtClean="0"/>
              <a:t> (2002) state that large extrusive </a:t>
            </a:r>
            <a:r>
              <a:rPr lang="en-US" dirty="0" err="1" smtClean="0"/>
              <a:t>komatiite</a:t>
            </a:r>
            <a:r>
              <a:rPr lang="en-US" dirty="0" smtClean="0"/>
              <a:t>-associated Ni-Cu-PGE deposits occur at or near the bases of volcanic cycles in which the lower </a:t>
            </a:r>
            <a:r>
              <a:rPr lang="en-US" dirty="0" err="1" smtClean="0"/>
              <a:t>komatiite</a:t>
            </a:r>
            <a:r>
              <a:rPr lang="en-US" dirty="0" smtClean="0"/>
              <a:t> flows are thicker, more </a:t>
            </a:r>
            <a:r>
              <a:rPr lang="en-US" dirty="0" err="1" smtClean="0"/>
              <a:t>magnesian</a:t>
            </a:r>
            <a:r>
              <a:rPr lang="en-US" dirty="0" smtClean="0"/>
              <a:t>, more channelized and commonly intercalated with </a:t>
            </a:r>
            <a:r>
              <a:rPr lang="en-US" dirty="0" err="1" smtClean="0"/>
              <a:t>metasedimentary</a:t>
            </a:r>
            <a:r>
              <a:rPr lang="en-US" dirty="0" smtClean="0"/>
              <a:t> rocks. Fig. 3 from </a:t>
            </a:r>
            <a:r>
              <a:rPr lang="en-US" dirty="0" err="1" smtClean="0"/>
              <a:t>Lesher</a:t>
            </a:r>
            <a:r>
              <a:rPr lang="en-US" dirty="0" smtClean="0"/>
              <a:t> (2007) illustrates the occurrence of massive sulfides at the base of </a:t>
            </a:r>
            <a:r>
              <a:rPr lang="en-US" dirty="0" err="1" smtClean="0"/>
              <a:t>komatiite</a:t>
            </a:r>
            <a:r>
              <a:rPr lang="en-US" dirty="0" smtClean="0"/>
              <a:t> flows in contact with </a:t>
            </a:r>
            <a:r>
              <a:rPr lang="en-US" dirty="0" err="1" smtClean="0"/>
              <a:t>pelitic</a:t>
            </a:r>
            <a:r>
              <a:rPr lang="en-US" dirty="0" smtClean="0"/>
              <a:t> rocks in the Raglan district of Quebec.</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l="28550" t="40039" r="32467" b="30519"/>
          <a:stretch>
            <a:fillRect/>
          </a:stretch>
        </p:blipFill>
        <p:spPr bwMode="auto">
          <a:xfrm>
            <a:off x="0" y="642918"/>
            <a:ext cx="9144000" cy="4714908"/>
          </a:xfrm>
          <a:prstGeom prst="rect">
            <a:avLst/>
          </a:prstGeom>
          <a:noFill/>
          <a:ln w="9525">
            <a:noFill/>
            <a:miter lim="800000"/>
            <a:headEnd/>
            <a:tailEnd/>
          </a:ln>
          <a:effectLst/>
        </p:spPr>
      </p:pic>
      <p:sp>
        <p:nvSpPr>
          <p:cNvPr id="6" name="TextBox 5"/>
          <p:cNvSpPr txBox="1"/>
          <p:nvPr/>
        </p:nvSpPr>
        <p:spPr>
          <a:xfrm>
            <a:off x="357157" y="5643578"/>
            <a:ext cx="8786843" cy="646331"/>
          </a:xfrm>
          <a:prstGeom prst="rect">
            <a:avLst/>
          </a:prstGeom>
          <a:noFill/>
        </p:spPr>
        <p:txBody>
          <a:bodyPr wrap="square" rtlCol="0">
            <a:spAutoFit/>
          </a:bodyPr>
          <a:lstStyle/>
          <a:p>
            <a:pPr algn="ctr"/>
            <a:r>
              <a:rPr lang="en-US" dirty="0" smtClean="0"/>
              <a:t>Schematic illustration of massive sulfides located at the bottom of </a:t>
            </a:r>
            <a:r>
              <a:rPr lang="en-US" dirty="0" err="1" smtClean="0"/>
              <a:t>komatiite</a:t>
            </a:r>
            <a:r>
              <a:rPr lang="en-US" dirty="0" smtClean="0"/>
              <a:t> flows at the contact with </a:t>
            </a:r>
            <a:r>
              <a:rPr lang="en-US" dirty="0" err="1" smtClean="0"/>
              <a:t>sulfidic</a:t>
            </a:r>
            <a:r>
              <a:rPr lang="en-US" dirty="0" smtClean="0"/>
              <a:t> </a:t>
            </a:r>
            <a:r>
              <a:rPr lang="en-US" dirty="0" err="1" smtClean="0"/>
              <a:t>semipelites</a:t>
            </a:r>
            <a:r>
              <a:rPr lang="en-US" dirty="0" smtClean="0"/>
              <a:t>, Raglan area, Quebec</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mtClean="0"/>
              <a:t>The </a:t>
            </a:r>
            <a:r>
              <a:rPr lang="en-US" dirty="0" err="1" smtClean="0"/>
              <a:t>Noril’sk</a:t>
            </a:r>
            <a:r>
              <a:rPr lang="en-US" dirty="0" smtClean="0"/>
              <a:t> deposit</a:t>
            </a:r>
            <a:endParaRPr lang="ru-RU" dirty="0"/>
          </a:p>
        </p:txBody>
      </p:sp>
      <p:sp>
        <p:nvSpPr>
          <p:cNvPr id="3" name="Содержимое 2"/>
          <p:cNvSpPr>
            <a:spLocks noGrp="1"/>
          </p:cNvSpPr>
          <p:nvPr>
            <p:ph idx="1"/>
          </p:nvPr>
        </p:nvSpPr>
        <p:spPr/>
        <p:txBody>
          <a:bodyPr>
            <a:normAutofit fontScale="70000" lnSpcReduction="20000"/>
          </a:bodyPr>
          <a:lstStyle/>
          <a:p>
            <a:r>
              <a:rPr lang="en-US" dirty="0" smtClean="0"/>
              <a:t>The Pt–Cu–Ni </a:t>
            </a:r>
            <a:r>
              <a:rPr lang="en-US" dirty="0" err="1" smtClean="0"/>
              <a:t>Noril’sk</a:t>
            </a:r>
            <a:r>
              <a:rPr lang="en-US" dirty="0" smtClean="0"/>
              <a:t> deposits were discovered in the nineteenth century on the SW Siberian Platform. They are located in a </a:t>
            </a:r>
            <a:r>
              <a:rPr lang="en-US" dirty="0" err="1" smtClean="0"/>
              <a:t>paleorift</a:t>
            </a:r>
            <a:r>
              <a:rPr lang="en-US" dirty="0" smtClean="0"/>
              <a:t> zone and display a structure that differs from that of the Siberian </a:t>
            </a:r>
            <a:r>
              <a:rPr lang="en-US" dirty="0" err="1" smtClean="0"/>
              <a:t>craton</a:t>
            </a:r>
            <a:r>
              <a:rPr lang="en-US" dirty="0" smtClean="0"/>
              <a:t> basement. </a:t>
            </a:r>
            <a:r>
              <a:rPr lang="en-US" dirty="0" err="1" smtClean="0"/>
              <a:t>Terrigenous</a:t>
            </a:r>
            <a:r>
              <a:rPr lang="en-US" dirty="0" smtClean="0"/>
              <a:t> and carbonate rocks with anhydrite and coal are exposed on the surface of the </a:t>
            </a:r>
            <a:r>
              <a:rPr lang="en-US" dirty="0" err="1" smtClean="0"/>
              <a:t>Noril’sk</a:t>
            </a:r>
            <a:r>
              <a:rPr lang="en-US" dirty="0" smtClean="0"/>
              <a:t> area. They are overlapped by volcanic rocks of the trap formation. The </a:t>
            </a:r>
            <a:r>
              <a:rPr lang="en-US" dirty="0" err="1" smtClean="0"/>
              <a:t>stratigraphy</a:t>
            </a:r>
            <a:r>
              <a:rPr lang="en-US" dirty="0" smtClean="0"/>
              <a:t> of the sediments and tuff–lava deposits is given. The intrusive rocks consist of 10 % plutonic rocks and are represented by </a:t>
            </a:r>
            <a:r>
              <a:rPr lang="en-US" dirty="0" err="1" smtClean="0"/>
              <a:t>ultrabasic</a:t>
            </a:r>
            <a:r>
              <a:rPr lang="en-US" dirty="0" smtClean="0"/>
              <a:t> to basic intrusions (sills, dykes) of mostly normal alkalinity and rarely of elevated alkalinity. There are two types of </a:t>
            </a:r>
            <a:r>
              <a:rPr lang="en-US" dirty="0" err="1" smtClean="0"/>
              <a:t>sulfi</a:t>
            </a:r>
            <a:r>
              <a:rPr lang="en-US" dirty="0" smtClean="0"/>
              <a:t> de ores: disseminated and massive. These are located near the contact of intrusion with surrounding rocks. There are three main deposits in the </a:t>
            </a:r>
            <a:r>
              <a:rPr lang="en-US" dirty="0" err="1" smtClean="0"/>
              <a:t>Noril’sk</a:t>
            </a:r>
            <a:r>
              <a:rPr lang="en-US" dirty="0" smtClean="0"/>
              <a:t> area: the </a:t>
            </a:r>
            <a:r>
              <a:rPr lang="en-US" dirty="0" err="1" smtClean="0"/>
              <a:t>Talnakh</a:t>
            </a:r>
            <a:r>
              <a:rPr lang="en-US" dirty="0" smtClean="0"/>
              <a:t>, </a:t>
            </a:r>
            <a:r>
              <a:rPr lang="en-US" dirty="0" err="1" smtClean="0"/>
              <a:t>Oktyabr’skoe</a:t>
            </a:r>
            <a:r>
              <a:rPr lang="en-US" dirty="0" smtClean="0"/>
              <a:t>, and </a:t>
            </a:r>
            <a:r>
              <a:rPr lang="en-US" dirty="0" err="1" smtClean="0"/>
              <a:t>Noril’sk</a:t>
            </a:r>
            <a:r>
              <a:rPr lang="en-US" dirty="0" smtClean="0"/>
              <a:t> deposits. Many other intrusions contain </a:t>
            </a:r>
            <a:r>
              <a:rPr lang="en-US" dirty="0" err="1" smtClean="0"/>
              <a:t>mineralizations</a:t>
            </a:r>
            <a:r>
              <a:rPr lang="en-US" dirty="0" smtClean="0"/>
              <a:t> in economic quantities.</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14282" y="5857892"/>
            <a:ext cx="8929718" cy="738664"/>
          </a:xfrm>
          <a:prstGeom prst="rect">
            <a:avLst/>
          </a:prstGeom>
          <a:noFill/>
        </p:spPr>
        <p:txBody>
          <a:bodyPr wrap="square" rtlCol="0">
            <a:spAutoFit/>
          </a:bodyPr>
          <a:lstStyle/>
          <a:p>
            <a:r>
              <a:rPr lang="en-US" sz="1400" dirty="0" smtClean="0"/>
              <a:t>Fig. 4 Geological map of the </a:t>
            </a:r>
            <a:r>
              <a:rPr lang="en-US" sz="1400" dirty="0" err="1" smtClean="0"/>
              <a:t>Noril’sk</a:t>
            </a:r>
            <a:r>
              <a:rPr lang="en-US" sz="1400" dirty="0" smtClean="0"/>
              <a:t> area </a:t>
            </a:r>
            <a:r>
              <a:rPr lang="en-US" sz="1400" dirty="0" err="1" smtClean="0"/>
              <a:t>Modifi</a:t>
            </a:r>
            <a:r>
              <a:rPr lang="en-US" sz="1400" dirty="0" smtClean="0"/>
              <a:t> </a:t>
            </a:r>
            <a:r>
              <a:rPr lang="en-US" sz="1400" dirty="0" err="1" smtClean="0"/>
              <a:t>ed</a:t>
            </a:r>
            <a:r>
              <a:rPr lang="en-US" sz="1400" dirty="0" smtClean="0"/>
              <a:t> after Geological map… 1994 Depressions: I—</a:t>
            </a:r>
            <a:r>
              <a:rPr lang="en-US" sz="1400" dirty="0" err="1" smtClean="0"/>
              <a:t>Noril’sk</a:t>
            </a:r>
            <a:r>
              <a:rPr lang="en-US" sz="1400" dirty="0" smtClean="0"/>
              <a:t>, II—</a:t>
            </a:r>
            <a:r>
              <a:rPr lang="en-US" sz="1400" dirty="0" err="1" smtClean="0"/>
              <a:t>Kharaelakhsky</a:t>
            </a:r>
            <a:r>
              <a:rPr lang="en-US" sz="1400" dirty="0" smtClean="0"/>
              <a:t>, III—</a:t>
            </a:r>
            <a:r>
              <a:rPr lang="en-US" sz="1400" dirty="0" err="1" smtClean="0"/>
              <a:t>Kumginsky</a:t>
            </a:r>
            <a:r>
              <a:rPr lang="en-US" sz="1400" dirty="0" smtClean="0"/>
              <a:t>; IV—</a:t>
            </a:r>
            <a:r>
              <a:rPr lang="en-US" sz="1400" dirty="0" err="1" smtClean="0"/>
              <a:t>Yeniseysky</a:t>
            </a:r>
            <a:r>
              <a:rPr lang="en-US" sz="1400" dirty="0" smtClean="0"/>
              <a:t>; Swells: V—</a:t>
            </a:r>
            <a:r>
              <a:rPr lang="en-US" sz="1400" dirty="0" err="1" smtClean="0"/>
              <a:t>Khantaysko-Rybninsky</a:t>
            </a:r>
            <a:r>
              <a:rPr lang="en-US" sz="1400" dirty="0" smtClean="0"/>
              <a:t>, VI—</a:t>
            </a:r>
            <a:r>
              <a:rPr lang="en-US" sz="1400" dirty="0" err="1" smtClean="0"/>
              <a:t>Dudinsky</a:t>
            </a:r>
            <a:r>
              <a:rPr lang="en-US" sz="1400" dirty="0" smtClean="0"/>
              <a:t>; AB—vertical section line; 1–2—faults: 1—Noril’sk- </a:t>
            </a:r>
            <a:r>
              <a:rPr lang="en-US" sz="1400" dirty="0" err="1" smtClean="0"/>
              <a:t>Kharaelakh</a:t>
            </a:r>
            <a:r>
              <a:rPr lang="en-US" sz="1400" dirty="0" smtClean="0"/>
              <a:t>, 2—Lamsko-Letninsky</a:t>
            </a:r>
            <a:endParaRPr lang="ru-RU" sz="1400" dirty="0"/>
          </a:p>
        </p:txBody>
      </p:sp>
      <p:pic>
        <p:nvPicPr>
          <p:cNvPr id="5125" name="Picture 5"/>
          <p:cNvPicPr>
            <a:picLocks noChangeAspect="1" noChangeArrowheads="1"/>
          </p:cNvPicPr>
          <p:nvPr/>
        </p:nvPicPr>
        <p:blipFill>
          <a:blip r:embed="rId2"/>
          <a:srcRect l="30197" t="10742" r="31369" b="11133"/>
          <a:stretch>
            <a:fillRect/>
          </a:stretch>
        </p:blipFill>
        <p:spPr bwMode="auto">
          <a:xfrm>
            <a:off x="2000232" y="0"/>
            <a:ext cx="5000660" cy="571504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l="20315" t="37110" r="22035" b="37499"/>
          <a:stretch>
            <a:fillRect/>
          </a:stretch>
        </p:blipFill>
        <p:spPr bwMode="auto">
          <a:xfrm>
            <a:off x="714348" y="714356"/>
            <a:ext cx="7500990" cy="1857388"/>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l="24744" t="33398" r="27489" b="31445"/>
          <a:stretch>
            <a:fillRect/>
          </a:stretch>
        </p:blipFill>
        <p:spPr bwMode="auto">
          <a:xfrm>
            <a:off x="1428728" y="2714620"/>
            <a:ext cx="6215106" cy="2571768"/>
          </a:xfrm>
          <a:prstGeom prst="rect">
            <a:avLst/>
          </a:prstGeom>
          <a:noFill/>
          <a:ln w="9525">
            <a:noFill/>
            <a:miter lim="800000"/>
            <a:headEnd/>
            <a:tailEnd/>
          </a:ln>
          <a:effectLst/>
        </p:spPr>
      </p:pic>
      <p:sp>
        <p:nvSpPr>
          <p:cNvPr id="6" name="TextBox 5"/>
          <p:cNvSpPr txBox="1"/>
          <p:nvPr/>
        </p:nvSpPr>
        <p:spPr>
          <a:xfrm>
            <a:off x="3071802" y="5572140"/>
            <a:ext cx="2286016" cy="369332"/>
          </a:xfrm>
          <a:prstGeom prst="rect">
            <a:avLst/>
          </a:prstGeom>
          <a:noFill/>
        </p:spPr>
        <p:txBody>
          <a:bodyPr wrap="square" rtlCol="0">
            <a:spAutoFit/>
          </a:bodyPr>
          <a:lstStyle/>
          <a:p>
            <a:r>
              <a:rPr lang="en-US" dirty="0" smtClean="0"/>
              <a:t>Fig.  4 (continued)</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Rocks of the </a:t>
            </a:r>
            <a:r>
              <a:rPr lang="en-US" dirty="0" err="1" smtClean="0"/>
              <a:t>Noril’sk</a:t>
            </a:r>
            <a:r>
              <a:rPr lang="en-US" dirty="0" smtClean="0"/>
              <a:t> Deposits</a:t>
            </a:r>
            <a:endParaRPr lang="ru-RU" dirty="0"/>
          </a:p>
        </p:txBody>
      </p:sp>
      <p:sp>
        <p:nvSpPr>
          <p:cNvPr id="3" name="Содержимое 2"/>
          <p:cNvSpPr>
            <a:spLocks noGrp="1"/>
          </p:cNvSpPr>
          <p:nvPr>
            <p:ph idx="1"/>
          </p:nvPr>
        </p:nvSpPr>
        <p:spPr/>
        <p:txBody>
          <a:bodyPr>
            <a:normAutofit fontScale="77500" lnSpcReduction="20000"/>
          </a:bodyPr>
          <a:lstStyle/>
          <a:p>
            <a:r>
              <a:rPr lang="en-US" dirty="0" smtClean="0"/>
              <a:t>The platform cover in the </a:t>
            </a:r>
            <a:r>
              <a:rPr lang="en-US" dirty="0" err="1" smtClean="0"/>
              <a:t>Noril’sk</a:t>
            </a:r>
            <a:r>
              <a:rPr lang="en-US" dirty="0" smtClean="0"/>
              <a:t> region has a two-part structure and is more than 12 km thick. No basement rocks are exposed anywhere in the </a:t>
            </a:r>
            <a:r>
              <a:rPr lang="en-US" dirty="0" err="1" smtClean="0"/>
              <a:t>Noril’sk</a:t>
            </a:r>
            <a:r>
              <a:rPr lang="en-US" dirty="0" smtClean="0"/>
              <a:t> area (Geology and ore… 1994 ), and the nature of these rocks can be inferred from fragments of muscovite </a:t>
            </a:r>
            <a:r>
              <a:rPr lang="en-US" dirty="0" err="1" smtClean="0"/>
              <a:t>leucogranites</a:t>
            </a:r>
            <a:r>
              <a:rPr lang="en-US" dirty="0" smtClean="0"/>
              <a:t> found in the Early Triassic </a:t>
            </a:r>
            <a:r>
              <a:rPr lang="en-US" dirty="0" err="1" smtClean="0"/>
              <a:t>pyroclastic</a:t>
            </a:r>
            <a:r>
              <a:rPr lang="en-US" dirty="0" smtClean="0"/>
              <a:t> material occurring 20 km south of </a:t>
            </a:r>
            <a:r>
              <a:rPr lang="en-US" dirty="0" err="1" smtClean="0"/>
              <a:t>Noril’sk</a:t>
            </a:r>
            <a:r>
              <a:rPr lang="en-US" dirty="0" smtClean="0"/>
              <a:t>, with these fragments dated at 1,700–2,200 Ma. Early </a:t>
            </a:r>
            <a:r>
              <a:rPr lang="en-US" dirty="0" err="1" smtClean="0"/>
              <a:t>Proterozoic</a:t>
            </a:r>
            <a:r>
              <a:rPr lang="en-US" dirty="0" smtClean="0"/>
              <a:t> (?) sedimentary–volcanic and </a:t>
            </a:r>
            <a:r>
              <a:rPr lang="en-US" dirty="0" err="1" smtClean="0"/>
              <a:t>molasse</a:t>
            </a:r>
            <a:r>
              <a:rPr lang="en-US" dirty="0" smtClean="0"/>
              <a:t>- like rocks from the </a:t>
            </a:r>
            <a:r>
              <a:rPr lang="en-US" dirty="0" err="1" smtClean="0"/>
              <a:t>Riphean</a:t>
            </a:r>
            <a:r>
              <a:rPr lang="en-US" dirty="0" smtClean="0"/>
              <a:t> folded structural fl </a:t>
            </a:r>
            <a:r>
              <a:rPr lang="en-US" dirty="0" err="1" smtClean="0"/>
              <a:t>oor</a:t>
            </a:r>
            <a:r>
              <a:rPr lang="en-US" dirty="0" smtClean="0"/>
              <a:t>, low- grade metamorphosed </a:t>
            </a:r>
            <a:r>
              <a:rPr lang="en-US" dirty="0" err="1" smtClean="0"/>
              <a:t>terrigenous</a:t>
            </a:r>
            <a:r>
              <a:rPr lang="en-US" dirty="0" smtClean="0"/>
              <a:t>-carbonate and volcanic rocks from the </a:t>
            </a:r>
            <a:r>
              <a:rPr lang="en-US" dirty="0" err="1" smtClean="0"/>
              <a:t>Riphean</a:t>
            </a:r>
            <a:r>
              <a:rPr lang="en-US" dirty="0" smtClean="0"/>
              <a:t> structural fl </a:t>
            </a:r>
            <a:r>
              <a:rPr lang="en-US" dirty="0" err="1" smtClean="0"/>
              <a:t>oor</a:t>
            </a:r>
            <a:r>
              <a:rPr lang="en-US" dirty="0" smtClean="0"/>
              <a:t>, and </a:t>
            </a:r>
            <a:r>
              <a:rPr lang="en-US" dirty="0" err="1" smtClean="0"/>
              <a:t>molasse</a:t>
            </a:r>
            <a:r>
              <a:rPr lang="en-US" dirty="0" smtClean="0"/>
              <a:t>-like rocks from the Early </a:t>
            </a:r>
            <a:r>
              <a:rPr lang="en-US" dirty="0" err="1" smtClean="0"/>
              <a:t>Vendian</a:t>
            </a:r>
            <a:r>
              <a:rPr lang="en-US" dirty="0" smtClean="0"/>
              <a:t> fl </a:t>
            </a:r>
            <a:r>
              <a:rPr lang="en-US" dirty="0" err="1" smtClean="0"/>
              <a:t>oor</a:t>
            </a:r>
            <a:r>
              <a:rPr lang="en-US" dirty="0" smtClean="0"/>
              <a:t> that were deformed into gently dipping folds were recovered by boreholes in some blocks. </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l="18118" t="8789" r="20388" b="6250"/>
          <a:stretch>
            <a:fillRect/>
          </a:stretch>
        </p:blipFill>
        <p:spPr bwMode="auto">
          <a:xfrm>
            <a:off x="642910" y="0"/>
            <a:ext cx="8001056" cy="6215082"/>
          </a:xfrm>
          <a:prstGeom prst="rect">
            <a:avLst/>
          </a:prstGeom>
          <a:noFill/>
          <a:ln w="9525">
            <a:noFill/>
            <a:miter lim="800000"/>
            <a:headEnd/>
            <a:tailEnd/>
          </a:ln>
          <a:effectLst/>
        </p:spPr>
      </p:pic>
      <p:sp>
        <p:nvSpPr>
          <p:cNvPr id="5" name="TextBox 4"/>
          <p:cNvSpPr txBox="1"/>
          <p:nvPr/>
        </p:nvSpPr>
        <p:spPr>
          <a:xfrm>
            <a:off x="714348" y="6119336"/>
            <a:ext cx="7786742" cy="738664"/>
          </a:xfrm>
          <a:prstGeom prst="rect">
            <a:avLst/>
          </a:prstGeom>
          <a:noFill/>
        </p:spPr>
        <p:txBody>
          <a:bodyPr wrap="square" rtlCol="0">
            <a:spAutoFit/>
          </a:bodyPr>
          <a:lstStyle/>
          <a:p>
            <a:pPr algn="ctr"/>
            <a:r>
              <a:rPr lang="en-US" sz="1400" dirty="0" smtClean="0"/>
              <a:t>Photos of the Tunguska Group rocks ( a ) coal open pit “KUR 2,” ( b ) main coal horizon, ( c ) coal horizon between two basalt fl </a:t>
            </a:r>
            <a:r>
              <a:rPr lang="en-US" sz="1400" dirty="0" err="1" smtClean="0"/>
              <a:t>ows</a:t>
            </a:r>
            <a:r>
              <a:rPr lang="en-US" sz="1400" dirty="0" smtClean="0"/>
              <a:t> of the </a:t>
            </a:r>
            <a:r>
              <a:rPr lang="en-US" sz="1400" dirty="0" err="1" smtClean="0"/>
              <a:t>Ivakinsky</a:t>
            </a:r>
            <a:r>
              <a:rPr lang="en-US" sz="1400" dirty="0" smtClean="0"/>
              <a:t> Formation (“</a:t>
            </a:r>
            <a:r>
              <a:rPr lang="en-US" sz="1400" dirty="0" err="1" smtClean="0"/>
              <a:t>Plast</a:t>
            </a:r>
            <a:r>
              <a:rPr lang="en-US" sz="1400" dirty="0" smtClean="0"/>
              <a:t> </a:t>
            </a:r>
            <a:r>
              <a:rPr lang="en-US" sz="1400" dirty="0" err="1" smtClean="0"/>
              <a:t>Zametny</a:t>
            </a:r>
            <a:r>
              <a:rPr lang="en-US" sz="1400" dirty="0" smtClean="0"/>
              <a:t>”), ( d ) </a:t>
            </a:r>
            <a:r>
              <a:rPr lang="en-US" sz="1400" dirty="0" err="1" smtClean="0"/>
              <a:t>interlayering</a:t>
            </a:r>
            <a:r>
              <a:rPr lang="en-US" sz="1400" dirty="0" smtClean="0"/>
              <a:t> of conglomerates and sandstones</a:t>
            </a:r>
            <a:endParaRPr lang="ru-RU"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00042"/>
            <a:ext cx="8229600" cy="1066800"/>
          </a:xfrm>
        </p:spPr>
        <p:txBody>
          <a:bodyPr/>
          <a:lstStyle/>
          <a:p>
            <a:r>
              <a:rPr lang="en-US" dirty="0" smtClean="0"/>
              <a:t>Ores of the </a:t>
            </a:r>
            <a:r>
              <a:rPr lang="en-US" dirty="0" err="1" smtClean="0"/>
              <a:t>Noril’sk</a:t>
            </a:r>
            <a:r>
              <a:rPr lang="en-US" dirty="0" smtClean="0"/>
              <a:t> Deposits</a:t>
            </a:r>
            <a:endParaRPr lang="ru-RU" dirty="0"/>
          </a:p>
        </p:txBody>
      </p:sp>
      <p:sp>
        <p:nvSpPr>
          <p:cNvPr id="3" name="Содержимое 2"/>
          <p:cNvSpPr>
            <a:spLocks noGrp="1"/>
          </p:cNvSpPr>
          <p:nvPr>
            <p:ph idx="1"/>
          </p:nvPr>
        </p:nvSpPr>
        <p:spPr>
          <a:xfrm>
            <a:off x="285720" y="1428736"/>
            <a:ext cx="8229600" cy="4325112"/>
          </a:xfrm>
        </p:spPr>
        <p:txBody>
          <a:bodyPr>
            <a:normAutofit fontScale="62500" lnSpcReduction="20000"/>
          </a:bodyPr>
          <a:lstStyle/>
          <a:p>
            <a:r>
              <a:rPr lang="en-US" dirty="0" smtClean="0"/>
              <a:t>The </a:t>
            </a:r>
            <a:r>
              <a:rPr lang="en-US" dirty="0" err="1" smtClean="0"/>
              <a:t>Noril’sk</a:t>
            </a:r>
            <a:r>
              <a:rPr lang="en-US" dirty="0" smtClean="0"/>
              <a:t> deposits contain ores of two types: PGE–Cu–Ni </a:t>
            </a:r>
            <a:r>
              <a:rPr lang="en-US" dirty="0" err="1" smtClean="0"/>
              <a:t>sulfi</a:t>
            </a:r>
            <a:r>
              <a:rPr lang="en-US" dirty="0" smtClean="0"/>
              <a:t> de and PGE low </a:t>
            </a:r>
            <a:r>
              <a:rPr lang="en-US" dirty="0" err="1" smtClean="0"/>
              <a:t>sulfi</a:t>
            </a:r>
            <a:r>
              <a:rPr lang="en-US" dirty="0" smtClean="0"/>
              <a:t> de. The latter are hosted in the upper portions of the massifs, in the </a:t>
            </a:r>
            <a:r>
              <a:rPr lang="en-US" dirty="0" err="1" smtClean="0"/>
              <a:t>leucogabbro</a:t>
            </a:r>
            <a:r>
              <a:rPr lang="en-US" dirty="0" smtClean="0"/>
              <a:t>, the magmatic </a:t>
            </a:r>
            <a:r>
              <a:rPr lang="en-US" dirty="0" err="1" smtClean="0"/>
              <a:t>breccia</a:t>
            </a:r>
            <a:r>
              <a:rPr lang="en-US" dirty="0" smtClean="0"/>
              <a:t>, and occasionally the </a:t>
            </a:r>
            <a:r>
              <a:rPr lang="en-US" dirty="0" err="1" smtClean="0"/>
              <a:t>picritic</a:t>
            </a:r>
            <a:r>
              <a:rPr lang="en-US" dirty="0" smtClean="0"/>
              <a:t> </a:t>
            </a:r>
            <a:r>
              <a:rPr lang="en-US" dirty="0" err="1" smtClean="0"/>
              <a:t>gabbro</a:t>
            </a:r>
            <a:r>
              <a:rPr lang="en-US" dirty="0" smtClean="0"/>
              <a:t>-dolerite units. These ores are typical of the </a:t>
            </a:r>
            <a:r>
              <a:rPr lang="en-US" dirty="0" err="1" smtClean="0"/>
              <a:t>Noril’sk</a:t>
            </a:r>
            <a:r>
              <a:rPr lang="en-US" dirty="0" smtClean="0"/>
              <a:t> 1 deposit (</a:t>
            </a:r>
            <a:r>
              <a:rPr lang="en-US" dirty="0" err="1" smtClean="0"/>
              <a:t>Sluzhenikin</a:t>
            </a:r>
            <a:r>
              <a:rPr lang="en-US" dirty="0" smtClean="0"/>
              <a:t> et al. 1994 ). The </a:t>
            </a:r>
            <a:r>
              <a:rPr lang="en-US" dirty="0" err="1" smtClean="0"/>
              <a:t>sulfi</a:t>
            </a:r>
            <a:r>
              <a:rPr lang="en-US" dirty="0" smtClean="0"/>
              <a:t> de ores are contained in the contact zone of the intrusion and the host rocks from the lower contact zone (Geology and ore… 1994 ; </a:t>
            </a:r>
            <a:r>
              <a:rPr lang="en-US" dirty="0" err="1" smtClean="0"/>
              <a:t>Sluzhenikin</a:t>
            </a:r>
            <a:r>
              <a:rPr lang="en-US" dirty="0" smtClean="0"/>
              <a:t> et al. 2014 ), although they were also found in the upper inner and outer-contact zones (</a:t>
            </a:r>
            <a:r>
              <a:rPr lang="en-US" dirty="0" err="1" smtClean="0"/>
              <a:t>Oktyabr’skoe</a:t>
            </a:r>
            <a:r>
              <a:rPr lang="en-US" dirty="0" smtClean="0"/>
              <a:t> deposit). The ores come in two types: disseminated and massive, which occur in both the intrusions and the host rocks. An unusual feature of the mineral deposits in the </a:t>
            </a:r>
            <a:r>
              <a:rPr lang="en-US" dirty="0" err="1" smtClean="0"/>
              <a:t>Noril’sk</a:t>
            </a:r>
            <a:r>
              <a:rPr lang="en-US" dirty="0" smtClean="0"/>
              <a:t> area is the inconsistency between the thicknesses of the intrusions and related ores: the volume of the ores can consist 15 % of the intrusions’ volume; the thickness of massive ores can rich up to 54 m (</a:t>
            </a:r>
            <a:r>
              <a:rPr lang="en-US" dirty="0" err="1" smtClean="0"/>
              <a:t>Likhachev</a:t>
            </a:r>
            <a:r>
              <a:rPr lang="en-US" dirty="0" smtClean="0"/>
              <a:t> 1996 ). Given the low sulfur solubility in basaltic melts near the depths corresponding to those of the emplacement and crystallization of the intrusions in the </a:t>
            </a:r>
            <a:r>
              <a:rPr lang="en-US" dirty="0" err="1" smtClean="0"/>
              <a:t>Noril’sk</a:t>
            </a:r>
            <a:r>
              <a:rPr lang="en-US" dirty="0" smtClean="0"/>
              <a:t> Complex, it is hard to imagine how so much sulfur could be mobilized only from the parental magma that produced the intrusive bodies.</a:t>
            </a:r>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Ores of the </a:t>
            </a:r>
            <a:r>
              <a:rPr lang="en-US" dirty="0" err="1" smtClean="0"/>
              <a:t>Noril’sk</a:t>
            </a:r>
            <a:r>
              <a:rPr lang="en-US" dirty="0" smtClean="0"/>
              <a:t> Deposits</a:t>
            </a:r>
            <a:endParaRPr lang="ru-RU" dirty="0"/>
          </a:p>
        </p:txBody>
      </p:sp>
      <p:sp>
        <p:nvSpPr>
          <p:cNvPr id="3" name="Содержимое 2"/>
          <p:cNvSpPr>
            <a:spLocks noGrp="1"/>
          </p:cNvSpPr>
          <p:nvPr>
            <p:ph idx="1"/>
          </p:nvPr>
        </p:nvSpPr>
        <p:spPr/>
        <p:txBody>
          <a:bodyPr>
            <a:normAutofit fontScale="70000" lnSpcReduction="20000"/>
          </a:bodyPr>
          <a:lstStyle/>
          <a:p>
            <a:r>
              <a:rPr lang="en-US" dirty="0" smtClean="0"/>
              <a:t>The mineralogy of the ores was documented in much detail by many researchers (</a:t>
            </a:r>
            <a:r>
              <a:rPr lang="en-US" dirty="0" err="1" smtClean="0"/>
              <a:t>Sukhanova</a:t>
            </a:r>
            <a:r>
              <a:rPr lang="en-US" dirty="0" smtClean="0"/>
              <a:t> 1968 ; </a:t>
            </a:r>
            <a:r>
              <a:rPr lang="en-US" dirty="0" err="1" smtClean="0"/>
              <a:t>Genkin</a:t>
            </a:r>
            <a:r>
              <a:rPr lang="en-US" dirty="0" smtClean="0"/>
              <a:t> 1968 ; </a:t>
            </a:r>
            <a:r>
              <a:rPr lang="en-US" dirty="0" err="1" smtClean="0"/>
              <a:t>Genkin</a:t>
            </a:r>
            <a:r>
              <a:rPr lang="en-US" dirty="0" smtClean="0"/>
              <a:t> et al. 1981 ; </a:t>
            </a:r>
            <a:r>
              <a:rPr lang="en-US" dirty="0" err="1" smtClean="0"/>
              <a:t>Distler</a:t>
            </a:r>
            <a:r>
              <a:rPr lang="en-US" dirty="0" smtClean="0"/>
              <a:t> et al. 1988 , 1999 ; </a:t>
            </a:r>
            <a:r>
              <a:rPr lang="en-US" dirty="0" err="1" smtClean="0"/>
              <a:t>Komarova</a:t>
            </a:r>
            <a:r>
              <a:rPr lang="en-US" dirty="0" smtClean="0"/>
              <a:t> et al. 2002 ; </a:t>
            </a:r>
            <a:r>
              <a:rPr lang="en-US" dirty="0" err="1" smtClean="0"/>
              <a:t>Sluzhenikin</a:t>
            </a:r>
            <a:r>
              <a:rPr lang="en-US" dirty="0" smtClean="0"/>
              <a:t> et al. 2014 et ctr.). The major minerals are </a:t>
            </a:r>
            <a:r>
              <a:rPr lang="en-US" dirty="0" err="1" smtClean="0"/>
              <a:t>pyrrhotite</a:t>
            </a:r>
            <a:r>
              <a:rPr lang="en-US" dirty="0" smtClean="0"/>
              <a:t> (hexagonal and monoclinic </a:t>
            </a:r>
            <a:r>
              <a:rPr lang="en-US" dirty="0" err="1" smtClean="0"/>
              <a:t>pyrrhotite</a:t>
            </a:r>
            <a:r>
              <a:rPr lang="en-US" dirty="0" smtClean="0"/>
              <a:t> and </a:t>
            </a:r>
            <a:r>
              <a:rPr lang="en-US" dirty="0" err="1" smtClean="0"/>
              <a:t>troilite</a:t>
            </a:r>
            <a:r>
              <a:rPr lang="en-US" dirty="0" smtClean="0"/>
              <a:t>), </a:t>
            </a:r>
            <a:r>
              <a:rPr lang="en-US" dirty="0" err="1" smtClean="0"/>
              <a:t>pentlandite</a:t>
            </a:r>
            <a:r>
              <a:rPr lang="en-US" dirty="0" smtClean="0"/>
              <a:t>, and chalcopyrite-group minerals, which often compose individual ore types and were discovered at the </a:t>
            </a:r>
            <a:r>
              <a:rPr lang="en-US" dirty="0" err="1" smtClean="0"/>
              <a:t>Talnakh</a:t>
            </a:r>
            <a:r>
              <a:rPr lang="en-US" dirty="0" smtClean="0"/>
              <a:t> deposits by A.A. </a:t>
            </a:r>
            <a:r>
              <a:rPr lang="en-US" dirty="0" err="1" smtClean="0"/>
              <a:t>Filimonova</a:t>
            </a:r>
            <a:r>
              <a:rPr lang="en-US" dirty="0" smtClean="0"/>
              <a:t> (</a:t>
            </a:r>
            <a:r>
              <a:rPr lang="en-US" dirty="0" err="1" smtClean="0"/>
              <a:t>talnakhite</a:t>
            </a:r>
            <a:r>
              <a:rPr lang="en-US" dirty="0" smtClean="0"/>
              <a:t>, </a:t>
            </a:r>
            <a:r>
              <a:rPr lang="en-US" dirty="0" err="1" smtClean="0"/>
              <a:t>putoranite</a:t>
            </a:r>
            <a:r>
              <a:rPr lang="en-US" dirty="0" smtClean="0"/>
              <a:t>, and Ni-bearing </a:t>
            </a:r>
            <a:r>
              <a:rPr lang="en-US" dirty="0" err="1" smtClean="0"/>
              <a:t>putoranite</a:t>
            </a:r>
            <a:r>
              <a:rPr lang="en-US" dirty="0" smtClean="0"/>
              <a:t>). The </a:t>
            </a:r>
            <a:r>
              <a:rPr lang="en-US" dirty="0" err="1" smtClean="0"/>
              <a:t>Noril’sk</a:t>
            </a:r>
            <a:r>
              <a:rPr lang="en-US" dirty="0" smtClean="0"/>
              <a:t> ores are distinguished for their great diversity of rare minerals, which have never been found at any other Cu–Ni deposits, and the huge size of PGM. Studies of these ores and the discovery of new minerals in them were contributed by A.D. </a:t>
            </a:r>
            <a:r>
              <a:rPr lang="en-US" dirty="0" err="1" smtClean="0"/>
              <a:t>Genkin</a:t>
            </a:r>
            <a:r>
              <a:rPr lang="en-US" dirty="0" smtClean="0"/>
              <a:t> (six new minerals), T.L. </a:t>
            </a:r>
            <a:r>
              <a:rPr lang="en-US" dirty="0" err="1" smtClean="0"/>
              <a:t>Evstigneeva</a:t>
            </a:r>
            <a:r>
              <a:rPr lang="en-US" dirty="0" smtClean="0"/>
              <a:t> (four new minerals), A.A. </a:t>
            </a:r>
            <a:r>
              <a:rPr lang="en-US" dirty="0" err="1" smtClean="0"/>
              <a:t>Filimoniva</a:t>
            </a:r>
            <a:r>
              <a:rPr lang="en-US" dirty="0" smtClean="0"/>
              <a:t>, V.A. </a:t>
            </a:r>
            <a:r>
              <a:rPr lang="en-US" dirty="0" err="1" smtClean="0"/>
              <a:t>Kovalenker</a:t>
            </a:r>
            <a:r>
              <a:rPr lang="en-US" dirty="0" smtClean="0"/>
              <a:t>, and other researchers (see Chap. 4). </a:t>
            </a:r>
          </a:p>
          <a:p>
            <a:r>
              <a:rPr lang="en-US" dirty="0" smtClean="0"/>
              <a:t>The three largest currently developed deposits in the </a:t>
            </a:r>
            <a:r>
              <a:rPr lang="en-US" dirty="0" err="1" smtClean="0"/>
              <a:t>Noril’sk</a:t>
            </a:r>
            <a:r>
              <a:rPr lang="en-US" dirty="0" smtClean="0"/>
              <a:t> district are </a:t>
            </a:r>
            <a:r>
              <a:rPr lang="en-US" dirty="0" err="1" smtClean="0"/>
              <a:t>Oktyabr’skoe</a:t>
            </a:r>
            <a:r>
              <a:rPr lang="en-US" dirty="0" smtClean="0"/>
              <a:t>, </a:t>
            </a:r>
            <a:r>
              <a:rPr lang="en-US" dirty="0" err="1" smtClean="0"/>
              <a:t>Talnakh</a:t>
            </a:r>
            <a:r>
              <a:rPr lang="en-US" dirty="0" smtClean="0"/>
              <a:t>, and </a:t>
            </a:r>
            <a:r>
              <a:rPr lang="en-US" dirty="0" err="1" smtClean="0"/>
              <a:t>Noril’sk</a:t>
            </a:r>
            <a:r>
              <a:rPr lang="en-US" dirty="0" smtClean="0"/>
              <a:t> 1.</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57290" y="2928934"/>
            <a:ext cx="6072230" cy="707886"/>
          </a:xfrm>
          <a:prstGeom prst="rect">
            <a:avLst/>
          </a:prstGeom>
          <a:noFill/>
        </p:spPr>
        <p:txBody>
          <a:bodyPr wrap="square" rtlCol="0">
            <a:spAutoFit/>
          </a:bodyPr>
          <a:lstStyle/>
          <a:p>
            <a:pPr algn="ctr"/>
            <a:r>
              <a:rPr lang="en-US" sz="4000" dirty="0" smtClean="0"/>
              <a:t>Thank you for attention</a:t>
            </a:r>
            <a:endParaRPr lang="ru-RU" sz="4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41</TotalTime>
  <Words>1281</Words>
  <Application>Microsoft Office PowerPoint</Application>
  <PresentationFormat>Экран (4:3)</PresentationFormat>
  <Paragraphs>22</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Городская</vt:lpstr>
      <vt:lpstr>Ni-Cu-PGE(platinoids) deposits</vt:lpstr>
      <vt:lpstr>Презентация PowerPoint</vt:lpstr>
      <vt:lpstr>Ni-Cu-PGE deposits</vt:lpstr>
      <vt:lpstr>Презентация PowerPoint</vt:lpstr>
      <vt:lpstr>Презентация PowerPoint</vt:lpstr>
      <vt:lpstr>Ni-Cu-PGE deposits</vt:lpstr>
      <vt:lpstr>Презентация PowerPoint</vt:lpstr>
      <vt:lpstr>The Noril’sk deposit</vt:lpstr>
      <vt:lpstr>Презентация PowerPoint</vt:lpstr>
      <vt:lpstr>Презентация PowerPoint</vt:lpstr>
      <vt:lpstr>Rocks of the Noril’sk Deposits</vt:lpstr>
      <vt:lpstr>Презентация PowerPoint</vt:lpstr>
      <vt:lpstr>Ores of the Noril’sk Deposits</vt:lpstr>
      <vt:lpstr>Ores of the Noril’sk Deposits</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Asus</cp:lastModifiedBy>
  <cp:revision>9</cp:revision>
  <dcterms:created xsi:type="dcterms:W3CDTF">2017-12-07T20:14:20Z</dcterms:created>
  <dcterms:modified xsi:type="dcterms:W3CDTF">2020-03-22T16:01:20Z</dcterms:modified>
</cp:coreProperties>
</file>